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399" r:id="rId3"/>
    <p:sldId id="377" r:id="rId4"/>
    <p:sldId id="38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5E42A-7E81-2C44-A105-27CB3B3650AB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7A3F-A52A-2044-9334-9F0045DE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9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takes data points with particular “features” or “dimensions” and determines the basis that maximizes the variance in data in fewest “new” dimensions (PCs)</a:t>
            </a:r>
          </a:p>
          <a:p>
            <a:r>
              <a:rPr lang="en-US" dirty="0"/>
              <a:t>	Rotating and scaling the original dimensions</a:t>
            </a:r>
          </a:p>
          <a:p>
            <a:r>
              <a:rPr lang="en-US" dirty="0"/>
              <a:t>	End up with PCs that are linear combinations of the original dimensions</a:t>
            </a:r>
          </a:p>
          <a:p>
            <a:r>
              <a:rPr lang="en-US" dirty="0"/>
              <a:t>	Number of PCs = number of original dimensions in input</a:t>
            </a:r>
          </a:p>
          <a:p>
            <a:r>
              <a:rPr lang="en-US" dirty="0"/>
              <a:t>	More information contained in smaller number of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8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no longer colored by energy, but by time</a:t>
            </a:r>
          </a:p>
          <a:p>
            <a:r>
              <a:rPr lang="en-US" dirty="0"/>
              <a:t>Purple </a:t>
            </a:r>
            <a:r>
              <a:rPr lang="en-US" dirty="0">
                <a:sym typeface="Wingdings" pitchFamily="2" charset="2"/>
              </a:rPr>
              <a:t> Yellow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37C4-44C8-C042-9B33-8F95669DE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FEA6C-ABCC-4E44-9750-32998B7CC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B69B9-C4FD-F84C-A0E8-E5D04956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817E-1D5A-374C-9635-B7943744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4320-FF07-C744-9ECE-3AEE00C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7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9EE3-1608-EC4F-B733-0DA5B3A3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7A8E-2A0F-0D48-A0A6-8C86F5318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E060C-4951-4941-8E5C-5F3A9653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27C-18E9-2949-BC66-CCAD3BDAE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C3683-AAC3-604F-8201-6DC8627B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6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F8964-AD1B-4642-BCA6-E38BE10BC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BA940-88C7-4542-8AD6-02416FBE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ED4C-E49E-8D4E-A83A-A353CCB4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CED8-BF77-704D-BC63-EC70D1E9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EB2AA-2340-3B4C-B666-FF0D983B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CE7F-D512-DC4F-B97C-DD7A7449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F56A-E10D-A244-8D95-6C6C91D7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EDF9-574B-3D4C-AC3A-B23E47B6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71A8-23E5-C746-B827-9AAE993E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620E-00E6-C544-B233-C43F4DB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F3EE-4582-3441-8C71-DAF35B6C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F374F-0862-BA4C-9FAD-4D56803F2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98CF-5415-404B-9F1B-D2DEEA22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F542-6CE0-084E-A7C5-16A4F8D4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43EA5-FE66-0341-9B0D-CDEEF6F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3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9BF7-7A68-E844-A3D8-55BD1FF5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E45A-9A91-C849-84A8-6FB6E2079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5C81F-84E1-F64B-A970-674ACC53D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49B17-272F-CB41-A6D0-DA5D4142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2E0FC-3EB4-734F-8DB3-E43770BA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F338F-B58C-0749-A070-64C2215B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DA47-5049-DB4A-9255-81420CB7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961-043C-7C46-A38D-8178939F5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5DAE4-A3DE-8E4A-8445-FC19F2413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89D23-321C-DD4A-AA3A-0F1B8E225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8FEEB-651B-1D4C-918F-583903289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A07C9-E311-4B43-8256-4BF6E1F2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2CDE3-BCF3-884C-8AD4-19513FDD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7A637-3FC4-1241-AD9C-B4771D2A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9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1F42-EE24-5D42-9B38-2B5DB01B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271D3-A6C3-604D-9EE2-7CCF34F7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5CF1-EC2F-4D44-A2D8-B3781D34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32A12-1A9E-7246-BA0A-4435EFC1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8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24B37-2030-3444-A2D2-F48C3071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163E0-0485-B543-9ED3-96FB022A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941ED-0E62-DB4C-BE9C-C66F0762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1579-0FE3-6D40-BF78-2E34CF1E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EE377-E1F6-CB4F-93FD-E6E817B1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B5569-CAFD-FE41-AF76-392A5A1D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77B39-DBE1-1140-A47F-C8E836E3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125BC-A950-DF42-8FB4-347C9544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F3718-B0E5-7340-B862-AC423236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01A5-312C-7540-B025-1F2DF822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A2D23-20E0-634F-B4A0-C68EECDE4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91811-D123-1741-9D58-440D27776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A4F9D-1CC2-DB4C-BDC6-513D9668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1B61B-7782-0C4A-B207-CEF12076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F8A74-B202-1B4E-AE98-BCEF34BD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2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C61DC-79E7-7F45-8442-5F69A531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E088-6B21-B24C-AC98-31AB411C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0906-0414-5F4B-BCE7-BBAE3CA3C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A7E82-8B52-3249-B116-7FDDDF29E45A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117DF-4F62-3A4C-B6B1-CCA8055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870D4-7DA6-3C4A-BB49-BFB94A2CC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setosa.io/ev/principal-component-analysi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F403A9-1B84-3248-9C7C-6D0F1EC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aleway" panose="020B0503030101060003" pitchFamily="34" charset="77"/>
                <a:cs typeface="Krub SemiBold" pitchFamily="2" charset="-34"/>
              </a:rPr>
              <a:t>Dimensionality Reduction </a:t>
            </a:r>
            <a:br>
              <a:rPr lang="en-US" sz="4800" dirty="0">
                <a:latin typeface="Raleway" panose="020B0503030101060003" pitchFamily="34" charset="77"/>
                <a:cs typeface="Krub SemiBold" pitchFamily="2" charset="-34"/>
              </a:rPr>
            </a:br>
            <a:r>
              <a:rPr lang="en-US" sz="4800" dirty="0">
                <a:latin typeface="Raleway" panose="020B0503030101060003" pitchFamily="34" charset="77"/>
                <a:cs typeface="Krub SemiBold" pitchFamily="2" charset="-34"/>
              </a:rPr>
              <a:t>Using sci-kit learn</a:t>
            </a:r>
            <a:endParaRPr lang="en-US" sz="4800" b="1" i="1" dirty="0">
              <a:latin typeface="Raleway" panose="020B0503030101060003" pitchFamily="34" charset="77"/>
              <a:cs typeface="Krub SemiBold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687E5-49CC-4243-B775-7BF888B1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2E52-803E-B848-9134-8C11EEDFD6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A6E8335-72C0-2F45-88B6-828B307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aleway" panose="020B0503030101060003" pitchFamily="34" charset="77"/>
                <a:cs typeface="Krub" pitchFamily="2" charset="-34"/>
              </a:rPr>
              <a:t>Principal Component Analysis Visualization</a:t>
            </a:r>
            <a:endParaRPr lang="en-US" sz="3600" dirty="0">
              <a:latin typeface="Raleway" panose="020B05030301010600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45037-9BB7-BC42-A9A6-195A4F6A7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70" b="25684"/>
          <a:stretch/>
        </p:blipFill>
        <p:spPr>
          <a:xfrm>
            <a:off x="664469" y="1690688"/>
            <a:ext cx="3793232" cy="3499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0A5F1-77EC-D047-BEC2-A68904C6B300}"/>
              </a:ext>
            </a:extLst>
          </p:cNvPr>
          <p:cNvSpPr txBox="1"/>
          <p:nvPr/>
        </p:nvSpPr>
        <p:spPr>
          <a:xfrm>
            <a:off x="1667768" y="6363834"/>
            <a:ext cx="1028838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Victor Powell and Lewis </a:t>
            </a:r>
            <a:r>
              <a:rPr lang="en-US" sz="1600" dirty="0" err="1">
                <a:latin typeface="Raleway" panose="020B0503030101060003" pitchFamily="34" charset="77"/>
              </a:rPr>
              <a:t>Lehe</a:t>
            </a:r>
            <a:r>
              <a:rPr lang="en-US" sz="1600" dirty="0">
                <a:latin typeface="Raleway" panose="020B0503030101060003" pitchFamily="34" charset="77"/>
              </a:rPr>
              <a:t>, </a:t>
            </a:r>
            <a:r>
              <a:rPr lang="en-US" sz="1600" dirty="0">
                <a:latin typeface="Raleway" panose="020B0503030101060003" pitchFamily="34" charset="77"/>
                <a:hlinkClick r:id="rId4"/>
              </a:rPr>
              <a:t>http://setosa.io/ev/principal-component-analysis/</a:t>
            </a:r>
            <a:r>
              <a:rPr lang="en-US" sz="1600" dirty="0">
                <a:latin typeface="Raleway" panose="020B0503030101060003" pitchFamily="34" charset="77"/>
              </a:rPr>
              <a:t>, accessed 21.03.2019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940B2E-76B3-7F4A-921C-CE733E38D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91"/>
          <a:stretch/>
        </p:blipFill>
        <p:spPr>
          <a:xfrm>
            <a:off x="1071040" y="5290083"/>
            <a:ext cx="3386661" cy="82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3740D-A900-C24A-9157-E07E123E2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8" t="17679" r="9305" b="14766"/>
          <a:stretch/>
        </p:blipFill>
        <p:spPr>
          <a:xfrm>
            <a:off x="8123356" y="2325036"/>
            <a:ext cx="2783325" cy="223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B017E-9534-9946-AB0F-7F46B19BC270}"/>
              </a:ext>
            </a:extLst>
          </p:cNvPr>
          <p:cNvSpPr txBox="1"/>
          <p:nvPr/>
        </p:nvSpPr>
        <p:spPr>
          <a:xfrm>
            <a:off x="9233643" y="2540655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91B14-2F1F-A94B-BE30-66F1C2BAD9AA}"/>
              </a:ext>
            </a:extLst>
          </p:cNvPr>
          <p:cNvSpPr txBox="1"/>
          <p:nvPr/>
        </p:nvSpPr>
        <p:spPr>
          <a:xfrm>
            <a:off x="9576043" y="2320175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4C347-AA8B-C440-9DC3-2A8B8EA69298}"/>
              </a:ext>
            </a:extLst>
          </p:cNvPr>
          <p:cNvSpPr txBox="1"/>
          <p:nvPr/>
        </p:nvSpPr>
        <p:spPr>
          <a:xfrm>
            <a:off x="9200191" y="1941589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B9F289-65D7-1641-917B-A8AE6DFA7795}"/>
              </a:ext>
            </a:extLst>
          </p:cNvPr>
          <p:cNvCxnSpPr>
            <a:cxnSpLocks/>
          </p:cNvCxnSpPr>
          <p:nvPr/>
        </p:nvCxnSpPr>
        <p:spPr>
          <a:xfrm flipV="1">
            <a:off x="9366746" y="2251190"/>
            <a:ext cx="0" cy="25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7B164A-951F-FE4E-9726-1350F9B0B672}"/>
              </a:ext>
            </a:extLst>
          </p:cNvPr>
          <p:cNvCxnSpPr>
            <a:cxnSpLocks/>
          </p:cNvCxnSpPr>
          <p:nvPr/>
        </p:nvCxnSpPr>
        <p:spPr>
          <a:xfrm>
            <a:off x="9364885" y="2504842"/>
            <a:ext cx="2555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8267C2-BBF7-ED46-9F82-8FF4975B43A7}"/>
              </a:ext>
            </a:extLst>
          </p:cNvPr>
          <p:cNvCxnSpPr>
            <a:cxnSpLocks/>
          </p:cNvCxnSpPr>
          <p:nvPr/>
        </p:nvCxnSpPr>
        <p:spPr>
          <a:xfrm flipH="1">
            <a:off x="9237725" y="2508560"/>
            <a:ext cx="122276" cy="1760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2BB621-719C-BA4B-83FC-625B939631D8}"/>
              </a:ext>
            </a:extLst>
          </p:cNvPr>
          <p:cNvSpPr txBox="1"/>
          <p:nvPr/>
        </p:nvSpPr>
        <p:spPr>
          <a:xfrm>
            <a:off x="8259859" y="2645661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1DC959-0BBA-6949-A799-4BE994750EAA}"/>
              </a:ext>
            </a:extLst>
          </p:cNvPr>
          <p:cNvSpPr txBox="1"/>
          <p:nvPr/>
        </p:nvSpPr>
        <p:spPr>
          <a:xfrm>
            <a:off x="8989837" y="2608022"/>
            <a:ext cx="47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DCC8A-0580-394A-BE7F-1CC2C987026A}"/>
              </a:ext>
            </a:extLst>
          </p:cNvPr>
          <p:cNvSpPr txBox="1"/>
          <p:nvPr/>
        </p:nvSpPr>
        <p:spPr>
          <a:xfrm>
            <a:off x="8653887" y="2005403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EAEB7-F12F-074C-832B-12C1EC834953}"/>
              </a:ext>
            </a:extLst>
          </p:cNvPr>
          <p:cNvSpPr txBox="1"/>
          <p:nvPr/>
        </p:nvSpPr>
        <p:spPr>
          <a:xfrm>
            <a:off x="9780967" y="2813804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9C5F8-364A-8E48-BD6D-FFB0BDA5EA8A}"/>
              </a:ext>
            </a:extLst>
          </p:cNvPr>
          <p:cNvSpPr txBox="1"/>
          <p:nvPr/>
        </p:nvSpPr>
        <p:spPr>
          <a:xfrm>
            <a:off x="10533947" y="2519872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55ED7-04A8-B34C-BA93-72A3DB44A3AD}"/>
              </a:ext>
            </a:extLst>
          </p:cNvPr>
          <p:cNvSpPr txBox="1"/>
          <p:nvPr/>
        </p:nvSpPr>
        <p:spPr>
          <a:xfrm>
            <a:off x="10086799" y="2066523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166A15-8DA7-8342-9D0D-6AA4C9E392C3}"/>
              </a:ext>
            </a:extLst>
          </p:cNvPr>
          <p:cNvCxnSpPr>
            <a:cxnSpLocks/>
          </p:cNvCxnSpPr>
          <p:nvPr/>
        </p:nvCxnSpPr>
        <p:spPr>
          <a:xfrm flipV="1">
            <a:off x="10242690" y="2378945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8BC7B2-54DA-4643-8E7E-6F180F209A42}"/>
              </a:ext>
            </a:extLst>
          </p:cNvPr>
          <p:cNvCxnSpPr>
            <a:cxnSpLocks/>
          </p:cNvCxnSpPr>
          <p:nvPr/>
        </p:nvCxnSpPr>
        <p:spPr>
          <a:xfrm flipV="1">
            <a:off x="10240829" y="2733690"/>
            <a:ext cx="365973" cy="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BF3C61-E1F7-B046-8AC6-52E893D65DDB}"/>
              </a:ext>
            </a:extLst>
          </p:cNvPr>
          <p:cNvCxnSpPr>
            <a:cxnSpLocks/>
          </p:cNvCxnSpPr>
          <p:nvPr/>
        </p:nvCxnSpPr>
        <p:spPr>
          <a:xfrm flipH="1">
            <a:off x="10038540" y="2729991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55C5F6-C7F2-0342-A888-9146A867ED9E}"/>
              </a:ext>
            </a:extLst>
          </p:cNvPr>
          <p:cNvSpPr txBox="1"/>
          <p:nvPr/>
        </p:nvSpPr>
        <p:spPr>
          <a:xfrm>
            <a:off x="10005902" y="3521043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372A4D-55CF-914B-AA59-72EA8801B72E}"/>
              </a:ext>
            </a:extLst>
          </p:cNvPr>
          <p:cNvSpPr txBox="1"/>
          <p:nvPr/>
        </p:nvSpPr>
        <p:spPr>
          <a:xfrm>
            <a:off x="10374834" y="3067261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4F5AD7-4C3D-7243-9772-94FEBA2208D2}"/>
              </a:ext>
            </a:extLst>
          </p:cNvPr>
          <p:cNvSpPr txBox="1"/>
          <p:nvPr/>
        </p:nvSpPr>
        <p:spPr>
          <a:xfrm>
            <a:off x="10180549" y="2878858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875705-E981-BD43-96D9-461289C66FDE}"/>
              </a:ext>
            </a:extLst>
          </p:cNvPr>
          <p:cNvCxnSpPr>
            <a:cxnSpLocks/>
          </p:cNvCxnSpPr>
          <p:nvPr/>
        </p:nvCxnSpPr>
        <p:spPr>
          <a:xfrm flipV="1">
            <a:off x="10201129" y="3098793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77EAF7-B45E-B146-B672-52C940EBCEA3}"/>
              </a:ext>
            </a:extLst>
          </p:cNvPr>
          <p:cNvCxnSpPr>
            <a:cxnSpLocks/>
          </p:cNvCxnSpPr>
          <p:nvPr/>
        </p:nvCxnSpPr>
        <p:spPr>
          <a:xfrm flipV="1">
            <a:off x="10199268" y="3449578"/>
            <a:ext cx="389867" cy="50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DEA924-09D8-F04A-9F33-5307014FFAD3}"/>
              </a:ext>
            </a:extLst>
          </p:cNvPr>
          <p:cNvCxnSpPr>
            <a:cxnSpLocks/>
          </p:cNvCxnSpPr>
          <p:nvPr/>
        </p:nvCxnSpPr>
        <p:spPr>
          <a:xfrm flipH="1">
            <a:off x="9996979" y="3449839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E3500-9D1B-7549-AADC-234A382D2129}"/>
              </a:ext>
            </a:extLst>
          </p:cNvPr>
          <p:cNvSpPr txBox="1"/>
          <p:nvPr/>
        </p:nvSpPr>
        <p:spPr>
          <a:xfrm>
            <a:off x="10301608" y="3743004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CE8EC-2F62-1444-99A5-42BD8D725674}"/>
              </a:ext>
            </a:extLst>
          </p:cNvPr>
          <p:cNvSpPr txBox="1"/>
          <p:nvPr/>
        </p:nvSpPr>
        <p:spPr>
          <a:xfrm>
            <a:off x="10890589" y="3616472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8D26-0C03-E842-B906-F8D5D86D6B2A}"/>
              </a:ext>
            </a:extLst>
          </p:cNvPr>
          <p:cNvSpPr txBox="1"/>
          <p:nvPr/>
        </p:nvSpPr>
        <p:spPr>
          <a:xfrm>
            <a:off x="10622967" y="3136427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3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40E70-8207-A745-A6ED-0832831A1DFD}"/>
              </a:ext>
            </a:extLst>
          </p:cNvPr>
          <p:cNvCxnSpPr>
            <a:cxnSpLocks/>
          </p:cNvCxnSpPr>
          <p:nvPr/>
        </p:nvCxnSpPr>
        <p:spPr>
          <a:xfrm flipV="1">
            <a:off x="10710323" y="3438215"/>
            <a:ext cx="11964" cy="267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30D95E-9133-604B-A76D-E341C218640A}"/>
              </a:ext>
            </a:extLst>
          </p:cNvPr>
          <p:cNvCxnSpPr>
            <a:cxnSpLocks/>
          </p:cNvCxnSpPr>
          <p:nvPr/>
        </p:nvCxnSpPr>
        <p:spPr>
          <a:xfrm>
            <a:off x="10708462" y="3703696"/>
            <a:ext cx="3010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9BC22C-1890-3B46-A085-EE39EA2DC96C}"/>
              </a:ext>
            </a:extLst>
          </p:cNvPr>
          <p:cNvCxnSpPr>
            <a:cxnSpLocks/>
          </p:cNvCxnSpPr>
          <p:nvPr/>
        </p:nvCxnSpPr>
        <p:spPr>
          <a:xfrm flipH="1">
            <a:off x="10538219" y="3685695"/>
            <a:ext cx="173828" cy="2120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9E25B1-31C6-AF41-B406-0A68024F66AB}"/>
              </a:ext>
            </a:extLst>
          </p:cNvPr>
          <p:cNvSpPr txBox="1"/>
          <p:nvPr/>
        </p:nvSpPr>
        <p:spPr>
          <a:xfrm>
            <a:off x="9078991" y="4510907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315B97-4699-7146-B98F-38C4FEC8FCCB}"/>
              </a:ext>
            </a:extLst>
          </p:cNvPr>
          <p:cNvSpPr txBox="1"/>
          <p:nvPr/>
        </p:nvSpPr>
        <p:spPr>
          <a:xfrm>
            <a:off x="9881749" y="4156631"/>
            <a:ext cx="4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8F2F28-83EE-C34D-8D19-19B091458E38}"/>
              </a:ext>
            </a:extLst>
          </p:cNvPr>
          <p:cNvSpPr txBox="1"/>
          <p:nvPr/>
        </p:nvSpPr>
        <p:spPr>
          <a:xfrm>
            <a:off x="9528872" y="3898118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5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A2F2D5-104D-F845-A267-050C4653658E}"/>
              </a:ext>
            </a:extLst>
          </p:cNvPr>
          <p:cNvCxnSpPr>
            <a:cxnSpLocks/>
          </p:cNvCxnSpPr>
          <p:nvPr/>
        </p:nvCxnSpPr>
        <p:spPr>
          <a:xfrm flipH="1" flipV="1">
            <a:off x="9540715" y="4023066"/>
            <a:ext cx="1" cy="376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DE09F4-C5F6-A64B-9346-B8068B987692}"/>
              </a:ext>
            </a:extLst>
          </p:cNvPr>
          <p:cNvCxnSpPr>
            <a:cxnSpLocks/>
          </p:cNvCxnSpPr>
          <p:nvPr/>
        </p:nvCxnSpPr>
        <p:spPr>
          <a:xfrm>
            <a:off x="9538853" y="4397975"/>
            <a:ext cx="413694" cy="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A8EEE5-C4D5-4042-B088-F0403A0DB944}"/>
              </a:ext>
            </a:extLst>
          </p:cNvPr>
          <p:cNvCxnSpPr>
            <a:cxnSpLocks/>
          </p:cNvCxnSpPr>
          <p:nvPr/>
        </p:nvCxnSpPr>
        <p:spPr>
          <a:xfrm flipH="1">
            <a:off x="9336564" y="4401693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1C39B0-4EAF-F447-A6B6-4648A1E376FF}"/>
              </a:ext>
            </a:extLst>
          </p:cNvPr>
          <p:cNvSpPr txBox="1"/>
          <p:nvPr/>
        </p:nvSpPr>
        <p:spPr>
          <a:xfrm>
            <a:off x="9070979" y="3906232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645BA4-6BA0-CA41-8B0A-B22C83B1E498}"/>
              </a:ext>
            </a:extLst>
          </p:cNvPr>
          <p:cNvSpPr txBox="1"/>
          <p:nvPr/>
        </p:nvSpPr>
        <p:spPr>
          <a:xfrm>
            <a:off x="9806396" y="3616472"/>
            <a:ext cx="4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5A2E62-E55A-FD4D-B67D-1F4B4BD87CC7}"/>
              </a:ext>
            </a:extLst>
          </p:cNvPr>
          <p:cNvSpPr txBox="1"/>
          <p:nvPr/>
        </p:nvSpPr>
        <p:spPr>
          <a:xfrm>
            <a:off x="9376811" y="3158951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4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B52806-AE7F-2F41-8A25-67691BD5E6BB}"/>
              </a:ext>
            </a:extLst>
          </p:cNvPr>
          <p:cNvCxnSpPr>
            <a:cxnSpLocks/>
          </p:cNvCxnSpPr>
          <p:nvPr/>
        </p:nvCxnSpPr>
        <p:spPr>
          <a:xfrm flipV="1">
            <a:off x="9532702" y="3471373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8E7305-3839-7841-BADB-B1C8EA7946E5}"/>
              </a:ext>
            </a:extLst>
          </p:cNvPr>
          <p:cNvCxnSpPr>
            <a:cxnSpLocks/>
          </p:cNvCxnSpPr>
          <p:nvPr/>
        </p:nvCxnSpPr>
        <p:spPr>
          <a:xfrm>
            <a:off x="9537829" y="3830024"/>
            <a:ext cx="3271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A98CC4-9F65-4847-956F-7445CCC1867F}"/>
              </a:ext>
            </a:extLst>
          </p:cNvPr>
          <p:cNvCxnSpPr>
            <a:cxnSpLocks/>
          </p:cNvCxnSpPr>
          <p:nvPr/>
        </p:nvCxnSpPr>
        <p:spPr>
          <a:xfrm flipH="1">
            <a:off x="9337019" y="3822419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721132-83FE-0944-8974-DB21A4119F28}"/>
              </a:ext>
            </a:extLst>
          </p:cNvPr>
          <p:cNvSpPr txBox="1"/>
          <p:nvPr/>
        </p:nvSpPr>
        <p:spPr>
          <a:xfrm>
            <a:off x="8686707" y="3500241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CBAC56-0DF7-0249-9B7D-F2968DDC32A3}"/>
              </a:ext>
            </a:extLst>
          </p:cNvPr>
          <p:cNvSpPr txBox="1"/>
          <p:nvPr/>
        </p:nvSpPr>
        <p:spPr>
          <a:xfrm>
            <a:off x="9081617" y="3068883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385470-40DE-7D45-B287-C2059B17C468}"/>
              </a:ext>
            </a:extLst>
          </p:cNvPr>
          <p:cNvSpPr txBox="1"/>
          <p:nvPr/>
        </p:nvSpPr>
        <p:spPr>
          <a:xfrm>
            <a:off x="8494746" y="2855340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D67C4A-5B96-C045-B18B-889908168623}"/>
              </a:ext>
            </a:extLst>
          </p:cNvPr>
          <p:cNvCxnSpPr>
            <a:cxnSpLocks/>
          </p:cNvCxnSpPr>
          <p:nvPr/>
        </p:nvCxnSpPr>
        <p:spPr>
          <a:xfrm flipV="1">
            <a:off x="8857346" y="3087495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944E2C-0F13-2C4E-B591-67FAE7CD44BE}"/>
              </a:ext>
            </a:extLst>
          </p:cNvPr>
          <p:cNvCxnSpPr>
            <a:cxnSpLocks/>
          </p:cNvCxnSpPr>
          <p:nvPr/>
        </p:nvCxnSpPr>
        <p:spPr>
          <a:xfrm>
            <a:off x="8855485" y="3443290"/>
            <a:ext cx="379628" cy="42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9A5045-0546-0E4F-8EB4-7C8A83F9CC97}"/>
              </a:ext>
            </a:extLst>
          </p:cNvPr>
          <p:cNvCxnSpPr>
            <a:cxnSpLocks/>
          </p:cNvCxnSpPr>
          <p:nvPr/>
        </p:nvCxnSpPr>
        <p:spPr>
          <a:xfrm flipH="1">
            <a:off x="8698728" y="3447008"/>
            <a:ext cx="151875" cy="200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6D667FE-58FA-4345-9528-0DEBF11EFB48}"/>
              </a:ext>
            </a:extLst>
          </p:cNvPr>
          <p:cNvSpPr txBox="1"/>
          <p:nvPr/>
        </p:nvSpPr>
        <p:spPr>
          <a:xfrm>
            <a:off x="7851248" y="3754648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FE69D8-1793-AF44-BB5A-2F2AA9CB66F9}"/>
              </a:ext>
            </a:extLst>
          </p:cNvPr>
          <p:cNvSpPr txBox="1"/>
          <p:nvPr/>
        </p:nvSpPr>
        <p:spPr>
          <a:xfrm>
            <a:off x="8488827" y="3657563"/>
            <a:ext cx="43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775326-76AE-274A-BCBF-4CCDC053433C}"/>
              </a:ext>
            </a:extLst>
          </p:cNvPr>
          <p:cNvSpPr txBox="1"/>
          <p:nvPr/>
        </p:nvSpPr>
        <p:spPr>
          <a:xfrm>
            <a:off x="8198454" y="3053396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7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E30D02-A9B7-9C4A-92AE-E987385CDBEC}"/>
              </a:ext>
            </a:extLst>
          </p:cNvPr>
          <p:cNvCxnSpPr>
            <a:cxnSpLocks/>
          </p:cNvCxnSpPr>
          <p:nvPr/>
        </p:nvCxnSpPr>
        <p:spPr>
          <a:xfrm flipV="1">
            <a:off x="8354345" y="3365818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A4578C-1EEF-DD48-B694-5E62A3D5975A}"/>
              </a:ext>
            </a:extLst>
          </p:cNvPr>
          <p:cNvCxnSpPr>
            <a:cxnSpLocks/>
          </p:cNvCxnSpPr>
          <p:nvPr/>
        </p:nvCxnSpPr>
        <p:spPr>
          <a:xfrm flipV="1">
            <a:off x="8352484" y="3710309"/>
            <a:ext cx="386133" cy="11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0D78AD-6F19-0445-89D1-D938F9CC497F}"/>
              </a:ext>
            </a:extLst>
          </p:cNvPr>
          <p:cNvCxnSpPr>
            <a:cxnSpLocks/>
          </p:cNvCxnSpPr>
          <p:nvPr/>
        </p:nvCxnSpPr>
        <p:spPr>
          <a:xfrm flipH="1">
            <a:off x="8150195" y="3716864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907E14-7D55-6F47-B82A-6C5424E9C8E5}"/>
              </a:ext>
            </a:extLst>
          </p:cNvPr>
          <p:cNvCxnSpPr>
            <a:cxnSpLocks/>
          </p:cNvCxnSpPr>
          <p:nvPr/>
        </p:nvCxnSpPr>
        <p:spPr>
          <a:xfrm flipV="1">
            <a:off x="8812564" y="2325202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C465810-005C-EB4F-A845-429F16028B0A}"/>
              </a:ext>
            </a:extLst>
          </p:cNvPr>
          <p:cNvCxnSpPr>
            <a:cxnSpLocks/>
          </p:cNvCxnSpPr>
          <p:nvPr/>
        </p:nvCxnSpPr>
        <p:spPr>
          <a:xfrm flipV="1">
            <a:off x="8810703" y="2669693"/>
            <a:ext cx="386133" cy="11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1527139-A4E2-034F-99A4-8F313A4A9A48}"/>
              </a:ext>
            </a:extLst>
          </p:cNvPr>
          <p:cNvCxnSpPr>
            <a:cxnSpLocks/>
          </p:cNvCxnSpPr>
          <p:nvPr/>
        </p:nvCxnSpPr>
        <p:spPr>
          <a:xfrm flipH="1">
            <a:off x="8599947" y="2684715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5FAEB87-AAC0-FF4C-8DAB-2EABADB8200C}"/>
              </a:ext>
            </a:extLst>
          </p:cNvPr>
          <p:cNvSpPr txBox="1"/>
          <p:nvPr/>
        </p:nvSpPr>
        <p:spPr>
          <a:xfrm>
            <a:off x="8595928" y="5083528"/>
            <a:ext cx="2070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</a:rPr>
              <a:t>3N Dimensions</a:t>
            </a:r>
            <a:endParaRPr lang="en-US" sz="2000" baseline="-25000" dirty="0">
              <a:latin typeface="Raleway" panose="020B0503030101060003" pitchFamily="34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3401B9-F7EC-0C4D-9FEF-AFD73A2CFCAF}"/>
              </a:ext>
            </a:extLst>
          </p:cNvPr>
          <p:cNvSpPr txBox="1"/>
          <p:nvPr/>
        </p:nvSpPr>
        <p:spPr>
          <a:xfrm>
            <a:off x="8365342" y="5458997"/>
            <a:ext cx="25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(x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  <a:r>
              <a:rPr lang="en-US" dirty="0">
                <a:latin typeface="Raleway" panose="020B0503030101060003" pitchFamily="34" charset="77"/>
              </a:rPr>
              <a:t>, y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  <a:r>
              <a:rPr lang="en-US" dirty="0">
                <a:latin typeface="Raleway" panose="020B0503030101060003" pitchFamily="34" charset="77"/>
              </a:rPr>
              <a:t>, z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  <a:r>
              <a:rPr lang="en-US" dirty="0">
                <a:latin typeface="Raleway" panose="020B0503030101060003" pitchFamily="34" charset="77"/>
              </a:rPr>
              <a:t>, …, </a:t>
            </a:r>
            <a:r>
              <a:rPr lang="en-US" dirty="0" err="1">
                <a:latin typeface="Raleway" panose="020B0503030101060003" pitchFamily="34" charset="77"/>
              </a:rPr>
              <a:t>x</a:t>
            </a:r>
            <a:r>
              <a:rPr lang="en-US" baseline="-25000" dirty="0" err="1">
                <a:latin typeface="Raleway" panose="020B0503030101060003" pitchFamily="34" charset="77"/>
              </a:rPr>
              <a:t>N</a:t>
            </a:r>
            <a:r>
              <a:rPr lang="en-US" dirty="0">
                <a:latin typeface="Raleway" panose="020B0503030101060003" pitchFamily="34" charset="77"/>
              </a:rPr>
              <a:t>, </a:t>
            </a:r>
            <a:r>
              <a:rPr lang="en-US" dirty="0" err="1">
                <a:latin typeface="Raleway" panose="020B0503030101060003" pitchFamily="34" charset="77"/>
              </a:rPr>
              <a:t>y</a:t>
            </a:r>
            <a:r>
              <a:rPr lang="en-US" baseline="-25000" dirty="0" err="1">
                <a:latin typeface="Raleway" panose="020B0503030101060003" pitchFamily="34" charset="77"/>
              </a:rPr>
              <a:t>N</a:t>
            </a:r>
            <a:r>
              <a:rPr lang="en-US" dirty="0">
                <a:latin typeface="Raleway" panose="020B0503030101060003" pitchFamily="34" charset="77"/>
              </a:rPr>
              <a:t>, </a:t>
            </a:r>
            <a:r>
              <a:rPr lang="en-US" dirty="0" err="1">
                <a:latin typeface="Raleway" panose="020B0503030101060003" pitchFamily="34" charset="77"/>
              </a:rPr>
              <a:t>z</a:t>
            </a:r>
            <a:r>
              <a:rPr lang="en-US" baseline="-25000" dirty="0" err="1">
                <a:latin typeface="Raleway" panose="020B0503030101060003" pitchFamily="34" charset="77"/>
              </a:rPr>
              <a:t>N</a:t>
            </a:r>
            <a:r>
              <a:rPr lang="en-US" dirty="0">
                <a:latin typeface="Raleway" panose="020B0503030101060003" pitchFamily="34" charset="77"/>
              </a:rPr>
              <a:t>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4057CB-2AF5-7046-BA61-5CF3E8BA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0" b="25684"/>
          <a:stretch/>
        </p:blipFill>
        <p:spPr>
          <a:xfrm>
            <a:off x="4268139" y="1686761"/>
            <a:ext cx="3892329" cy="34993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70E9EB-37F6-4D42-9934-1C05B22A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07"/>
          <a:stretch/>
        </p:blipFill>
        <p:spPr>
          <a:xfrm>
            <a:off x="4288353" y="5285932"/>
            <a:ext cx="3466162" cy="8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6" grpId="0"/>
      <p:bldP spid="17" grpId="0"/>
      <p:bldP spid="18" grpId="0"/>
      <p:bldP spid="19" grpId="0"/>
      <p:bldP spid="20" grpId="0"/>
      <p:bldP spid="21" grpId="0"/>
      <p:bldP spid="25" grpId="0"/>
      <p:bldP spid="26" grpId="0"/>
      <p:bldP spid="27" grpId="0"/>
      <p:bldP spid="31" grpId="0"/>
      <p:bldP spid="32" grpId="0"/>
      <p:bldP spid="33" grpId="0"/>
      <p:bldP spid="37" grpId="0"/>
      <p:bldP spid="38" grpId="0"/>
      <p:bldP spid="39" grpId="0"/>
      <p:bldP spid="43" grpId="0"/>
      <p:bldP spid="44" grpId="0"/>
      <p:bldP spid="45" grpId="0"/>
      <p:bldP spid="49" grpId="0"/>
      <p:bldP spid="50" grpId="0"/>
      <p:bldP spid="51" grpId="0"/>
      <p:bldP spid="55" grpId="0"/>
      <p:bldP spid="56" grpId="0"/>
      <p:bldP spid="57" grpId="0"/>
      <p:bldP spid="6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DCBFE3-B31F-DC41-B26F-646C4CC9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8" y="743238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928F8-B400-DA42-A1CB-A9253AD7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46" y="1565564"/>
            <a:ext cx="64008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78BBA-5A8E-0441-856F-9402F0817D5F}"/>
              </a:ext>
            </a:extLst>
          </p:cNvPr>
          <p:cNvSpPr txBox="1"/>
          <p:nvPr/>
        </p:nvSpPr>
        <p:spPr>
          <a:xfrm>
            <a:off x="1202191" y="1741777"/>
            <a:ext cx="433509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aleway" panose="020B0503030101060003" pitchFamily="34" charset="77"/>
                <a:cs typeface="Helvetica"/>
              </a:rPr>
              <a:t>Malonaldehyde H</a:t>
            </a:r>
            <a:r>
              <a:rPr lang="en-US" sz="2400" baseline="30000" dirty="0">
                <a:latin typeface="Raleway" panose="020B0503030101060003" pitchFamily="34" charset="77"/>
                <a:cs typeface="Helvetica"/>
              </a:rPr>
              <a:t>+</a:t>
            </a:r>
            <a:r>
              <a:rPr lang="en-US" sz="2400" dirty="0">
                <a:latin typeface="Raleway" panose="020B0503030101060003" pitchFamily="34" charset="77"/>
                <a:cs typeface="Helvetica"/>
              </a:rPr>
              <a:t>-transfer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5CC0F-5121-0F45-89BA-E92E2136930B}"/>
              </a:ext>
            </a:extLst>
          </p:cNvPr>
          <p:cNvSpPr txBox="1"/>
          <p:nvPr/>
        </p:nvSpPr>
        <p:spPr>
          <a:xfrm>
            <a:off x="1202191" y="5667722"/>
            <a:ext cx="433509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Intrinsic Reaction Coordinate (IRC)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64147-9A1A-4347-93FA-1668EC4A6BBF}"/>
              </a:ext>
            </a:extLst>
          </p:cNvPr>
          <p:cNvSpPr txBox="1"/>
          <p:nvPr/>
        </p:nvSpPr>
        <p:spPr>
          <a:xfrm>
            <a:off x="1202191" y="4786716"/>
            <a:ext cx="1496631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Raleway" panose="020B0503030101060003" pitchFamily="34" charset="77"/>
                <a:cs typeface="Helvetica"/>
              </a:rPr>
              <a:t>N</a:t>
            </a:r>
            <a:r>
              <a:rPr lang="en-US" sz="2400" dirty="0">
                <a:latin typeface="Raleway" panose="020B0503030101060003" pitchFamily="34" charset="77"/>
                <a:cs typeface="Helvetica"/>
              </a:rPr>
              <a:t> atoms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A242C-6306-DC41-B706-27826EAAE29F}"/>
              </a:ext>
            </a:extLst>
          </p:cNvPr>
          <p:cNvSpPr txBox="1"/>
          <p:nvPr/>
        </p:nvSpPr>
        <p:spPr>
          <a:xfrm>
            <a:off x="7455877" y="1512318"/>
            <a:ext cx="1973436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Raleway" panose="020B0503030101060003" pitchFamily="34" charset="77"/>
                <a:cs typeface="Helvetica"/>
              </a:rPr>
              <a:t>n</a:t>
            </a:r>
            <a:r>
              <a:rPr lang="en-US" sz="2400" dirty="0">
                <a:latin typeface="Raleway" panose="020B0503030101060003" pitchFamily="34" charset="77"/>
                <a:cs typeface="Helvetica"/>
              </a:rPr>
              <a:t> structures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38609-5727-024E-BB2C-84ADA614C95F}"/>
              </a:ext>
            </a:extLst>
          </p:cNvPr>
          <p:cNvSpPr txBox="1"/>
          <p:nvPr/>
        </p:nvSpPr>
        <p:spPr>
          <a:xfrm>
            <a:off x="337164" y="160796"/>
            <a:ext cx="579859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Raleway" panose="020B0503030101060003" pitchFamily="34" charset="77"/>
                <a:cs typeface="Krub" pitchFamily="2" charset="-34"/>
              </a:rPr>
              <a:t>Example Chemical System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Raleway" panose="020B0503030101060003" pitchFamily="34" charset="77"/>
              <a:cs typeface="Helvetica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4A598B1-1B3B-A74A-9E82-C8C9954361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aleway" panose="020B0503030101060003" pitchFamily="34" charset="77"/>
                <a:cs typeface="Helvetica"/>
              </a:rPr>
              <a:t>Malonaldehyde H</a:t>
            </a:r>
            <a:r>
              <a:rPr lang="en-US" sz="3600" baseline="30000" dirty="0">
                <a:latin typeface="Raleway" panose="020B0503030101060003" pitchFamily="34" charset="77"/>
                <a:cs typeface="Helvetica"/>
              </a:rPr>
              <a:t>+</a:t>
            </a:r>
            <a:r>
              <a:rPr lang="en-US" sz="3600" dirty="0">
                <a:latin typeface="Raleway" panose="020B0503030101060003" pitchFamily="34" charset="77"/>
                <a:cs typeface="Helvetica"/>
              </a:rPr>
              <a:t>-transfer</a:t>
            </a:r>
            <a:endParaRPr lang="en-US" sz="3600" dirty="0">
              <a:latin typeface="Raleway" panose="020B0503030101060003" pitchFamily="34" charset="77"/>
              <a:cs typeface="Krub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03CCC-D697-A644-81AC-289BFBE0C70F}"/>
              </a:ext>
            </a:extLst>
          </p:cNvPr>
          <p:cNvSpPr txBox="1"/>
          <p:nvPr/>
        </p:nvSpPr>
        <p:spPr>
          <a:xfrm>
            <a:off x="875106" y="3212304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60FBA-628E-F142-B72F-A9AAE71935E1}"/>
              </a:ext>
            </a:extLst>
          </p:cNvPr>
          <p:cNvSpPr txBox="1"/>
          <p:nvPr/>
        </p:nvSpPr>
        <p:spPr>
          <a:xfrm>
            <a:off x="1628086" y="2918372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aleway" panose="020B0503030101060003" pitchFamily="34" charset="77"/>
              </a:rPr>
              <a:t>y</a:t>
            </a:r>
            <a:r>
              <a:rPr lang="en-US" baseline="-25000" dirty="0" err="1">
                <a:latin typeface="Raleway" panose="020B0503030101060003" pitchFamily="34" charset="77"/>
              </a:rPr>
              <a:t>i</a:t>
            </a:r>
            <a:endParaRPr lang="en-US" baseline="-25000" dirty="0">
              <a:latin typeface="Raleway" panose="020B05030301010600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7933D-BFF8-AD4D-999C-4B81DB4A46CD}"/>
              </a:ext>
            </a:extLst>
          </p:cNvPr>
          <p:cNvSpPr txBox="1"/>
          <p:nvPr/>
        </p:nvSpPr>
        <p:spPr>
          <a:xfrm>
            <a:off x="1180938" y="2465023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aleway" panose="020B0503030101060003" pitchFamily="34" charset="77"/>
              </a:rPr>
              <a:t>z</a:t>
            </a:r>
            <a:r>
              <a:rPr lang="en-US" baseline="-25000" dirty="0" err="1">
                <a:latin typeface="Raleway" panose="020B0503030101060003" pitchFamily="34" charset="77"/>
              </a:rPr>
              <a:t>i</a:t>
            </a:r>
            <a:endParaRPr lang="en-US" baseline="-25000" dirty="0">
              <a:latin typeface="Raleway" panose="020B0503030101060003" pitchFamily="34" charset="77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1833B7-C67E-5547-9837-69DF27A4027A}"/>
              </a:ext>
            </a:extLst>
          </p:cNvPr>
          <p:cNvCxnSpPr>
            <a:cxnSpLocks/>
          </p:cNvCxnSpPr>
          <p:nvPr/>
        </p:nvCxnSpPr>
        <p:spPr>
          <a:xfrm flipV="1">
            <a:off x="1336829" y="2777445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4B4884-E561-F74C-AC0D-E7E3BF7784AB}"/>
              </a:ext>
            </a:extLst>
          </p:cNvPr>
          <p:cNvCxnSpPr>
            <a:cxnSpLocks/>
          </p:cNvCxnSpPr>
          <p:nvPr/>
        </p:nvCxnSpPr>
        <p:spPr>
          <a:xfrm flipV="1">
            <a:off x="1334968" y="3132190"/>
            <a:ext cx="365973" cy="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B85620-75D1-B846-8B06-DF419F5815DB}"/>
              </a:ext>
            </a:extLst>
          </p:cNvPr>
          <p:cNvCxnSpPr>
            <a:cxnSpLocks/>
          </p:cNvCxnSpPr>
          <p:nvPr/>
        </p:nvCxnSpPr>
        <p:spPr>
          <a:xfrm flipH="1">
            <a:off x="1132679" y="3128491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82E427-1EF1-1147-8EB7-6238B4E573F0}"/>
              </a:ext>
            </a:extLst>
          </p:cNvPr>
          <p:cNvSpPr txBox="1"/>
          <p:nvPr/>
        </p:nvSpPr>
        <p:spPr>
          <a:xfrm>
            <a:off x="2092038" y="6446964"/>
            <a:ext cx="989907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Hare, S. R.; </a:t>
            </a:r>
            <a:r>
              <a:rPr lang="en-US" sz="1600" dirty="0" err="1">
                <a:latin typeface="Raleway" panose="020B0503030101060003" pitchFamily="34" charset="77"/>
              </a:rPr>
              <a:t>Bratholm</a:t>
            </a:r>
            <a:r>
              <a:rPr lang="en-US" sz="1600" dirty="0">
                <a:latin typeface="Raleway" panose="020B0503030101060003" pitchFamily="34" charset="77"/>
              </a:rPr>
              <a:t>, L.; </a:t>
            </a:r>
            <a:r>
              <a:rPr lang="en-US" sz="1600" dirty="0" err="1">
                <a:latin typeface="Raleway" panose="020B0503030101060003" pitchFamily="34" charset="77"/>
              </a:rPr>
              <a:t>Glowacki</a:t>
            </a:r>
            <a:r>
              <a:rPr lang="en-US" sz="1600" dirty="0">
                <a:latin typeface="Raleway" panose="020B0503030101060003" pitchFamily="34" charset="77"/>
              </a:rPr>
              <a:t>, D. R.; Carpenter, B. K.; </a:t>
            </a:r>
            <a:r>
              <a:rPr lang="en-US" sz="1600" i="1" dirty="0">
                <a:latin typeface="Raleway" panose="020B0503030101060003" pitchFamily="34" charset="77"/>
              </a:rPr>
              <a:t>Manuscript in progress</a:t>
            </a:r>
            <a:r>
              <a:rPr lang="en-US" sz="1600" dirty="0">
                <a:latin typeface="Raleway" panose="020B0503030101060003" pitchFamily="34" charset="77"/>
              </a:rPr>
              <a:t>.</a:t>
            </a:r>
            <a:endParaRPr lang="en-US" sz="2000" dirty="0">
              <a:latin typeface="Raleway" panose="020B0503030101060003" pitchFamily="34" charset="77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087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F4159D03-1B8E-9D4B-82A2-3487B473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01" y="390242"/>
            <a:ext cx="3600000" cy="34770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459857-441E-6749-BFBD-C1CB0F273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71" y="365124"/>
            <a:ext cx="3600000" cy="34770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76AA9E-FC17-1645-A704-3658DF071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86" y="3194967"/>
            <a:ext cx="3960000" cy="3463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CBFE3-B31F-DC41-B26F-646C4CC9C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544" y="298684"/>
            <a:ext cx="3657600" cy="3657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3BAB15-954E-3447-9E33-2ED11E6B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aleway" panose="020B0503030101060003" pitchFamily="34" charset="77"/>
                <a:cs typeface="Helvetica"/>
              </a:rPr>
              <a:t>Malonaldehyde H</a:t>
            </a:r>
            <a:r>
              <a:rPr lang="en-US" sz="3600" baseline="30000" dirty="0">
                <a:latin typeface="Raleway" panose="020B0503030101060003" pitchFamily="34" charset="77"/>
                <a:cs typeface="Helvetica"/>
              </a:rPr>
              <a:t>+</a:t>
            </a:r>
            <a:r>
              <a:rPr lang="en-US" sz="3600" dirty="0">
                <a:latin typeface="Raleway" panose="020B0503030101060003" pitchFamily="34" charset="77"/>
                <a:cs typeface="Helvetica"/>
              </a:rPr>
              <a:t>-transfer</a:t>
            </a:r>
            <a:endParaRPr lang="en-US" sz="3600" dirty="0">
              <a:latin typeface="Raleway" panose="020B0503030101060003" pitchFamily="34" charset="77"/>
              <a:cs typeface="Krub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31DAB-8123-DD44-9770-FFD965F666C8}"/>
              </a:ext>
            </a:extLst>
          </p:cNvPr>
          <p:cNvSpPr txBox="1"/>
          <p:nvPr/>
        </p:nvSpPr>
        <p:spPr>
          <a:xfrm>
            <a:off x="2633519" y="3176981"/>
            <a:ext cx="8382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IRC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D7978-70FC-C546-B518-9A6CF5602F62}"/>
              </a:ext>
            </a:extLst>
          </p:cNvPr>
          <p:cNvSpPr txBox="1"/>
          <p:nvPr/>
        </p:nvSpPr>
        <p:spPr>
          <a:xfrm>
            <a:off x="7366578" y="3172037"/>
            <a:ext cx="33147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Principal Component 2 (</a:t>
            </a:r>
            <a:r>
              <a:rPr lang="en-GB" dirty="0">
                <a:latin typeface="Raleway" panose="020B0503030101060003" pitchFamily="34" charset="77"/>
                <a:cs typeface="Helvetica"/>
              </a:rPr>
              <a:t>PC2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67D123-0E6E-F245-A7F5-0485556CF9C1}"/>
              </a:ext>
            </a:extLst>
          </p:cNvPr>
          <p:cNvSpPr/>
          <p:nvPr/>
        </p:nvSpPr>
        <p:spPr>
          <a:xfrm>
            <a:off x="4272618" y="3157047"/>
            <a:ext cx="312959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647D-F0C3-3F41-B084-F2F7147F9596}"/>
              </a:ext>
            </a:extLst>
          </p:cNvPr>
          <p:cNvSpPr/>
          <p:nvPr/>
        </p:nvSpPr>
        <p:spPr>
          <a:xfrm>
            <a:off x="7466445" y="3157047"/>
            <a:ext cx="312959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8ED87F-6F79-7443-A289-83B566A5E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66" y="3605950"/>
            <a:ext cx="3600000" cy="29298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094176-2051-8842-9026-4346A532E71B}"/>
              </a:ext>
            </a:extLst>
          </p:cNvPr>
          <p:cNvSpPr/>
          <p:nvPr/>
        </p:nvSpPr>
        <p:spPr>
          <a:xfrm>
            <a:off x="2967565" y="6291262"/>
            <a:ext cx="381001" cy="215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BA8ECD-2EA4-4E40-92D9-355A3EA97DEC}"/>
              </a:ext>
            </a:extLst>
          </p:cNvPr>
          <p:cNvSpPr/>
          <p:nvPr/>
        </p:nvSpPr>
        <p:spPr>
          <a:xfrm rot="5400000">
            <a:off x="1010188" y="4772288"/>
            <a:ext cx="372533" cy="208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203DE4-BF86-4449-AA0C-A58A26E29F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493"/>
          <a:stretch/>
        </p:blipFill>
        <p:spPr>
          <a:xfrm>
            <a:off x="8453273" y="3767758"/>
            <a:ext cx="2673392" cy="270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60859-1C98-3941-980A-70F809DDE18C}"/>
              </a:ext>
            </a:extLst>
          </p:cNvPr>
          <p:cNvSpPr txBox="1"/>
          <p:nvPr/>
        </p:nvSpPr>
        <p:spPr>
          <a:xfrm>
            <a:off x="9518798" y="4157834"/>
            <a:ext cx="24284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77"/>
                <a:cs typeface="Helvetica"/>
              </a:rPr>
              <a:t>Goodness of Fit</a:t>
            </a:r>
          </a:p>
          <a:p>
            <a:pPr algn="ctr"/>
            <a:endParaRPr lang="en-US" dirty="0">
              <a:latin typeface="Raleway" panose="020B0503030101060003" pitchFamily="34" charset="77"/>
              <a:cs typeface="Helvetica"/>
            </a:endParaRPr>
          </a:p>
          <a:p>
            <a:pPr algn="ctr"/>
            <a:r>
              <a:rPr lang="en-US" dirty="0" err="1">
                <a:latin typeface="Raleway" panose="020B0503030101060003" pitchFamily="34" charset="77"/>
                <a:cs typeface="Helvetica"/>
              </a:rPr>
              <a:t>G.o.F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. (1-dim) = 87.0% </a:t>
            </a:r>
          </a:p>
          <a:p>
            <a:pPr algn="ctr"/>
            <a:r>
              <a:rPr lang="en-US" dirty="0" err="1">
                <a:latin typeface="Raleway" panose="020B0503030101060003" pitchFamily="34" charset="77"/>
                <a:cs typeface="Helvetica"/>
              </a:rPr>
              <a:t>G.o.F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. (2-dim) = 99.8%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66B2AD-9D28-6C43-80BB-4B7706EAF943}"/>
              </a:ext>
            </a:extLst>
          </p:cNvPr>
          <p:cNvSpPr txBox="1"/>
          <p:nvPr/>
        </p:nvSpPr>
        <p:spPr>
          <a:xfrm>
            <a:off x="4172634" y="3172037"/>
            <a:ext cx="338069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Principal Component 1 (</a:t>
            </a:r>
            <a:r>
              <a:rPr lang="en-GB" dirty="0">
                <a:latin typeface="Raleway" panose="020B0503030101060003" pitchFamily="34" charset="77"/>
                <a:cs typeface="Helvetica"/>
              </a:rPr>
              <a:t>PC1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20FC77-1A1C-4D48-A5CD-C09790DA6E54}"/>
              </a:ext>
            </a:extLst>
          </p:cNvPr>
          <p:cNvSpPr/>
          <p:nvPr/>
        </p:nvSpPr>
        <p:spPr>
          <a:xfrm>
            <a:off x="7275944" y="6230138"/>
            <a:ext cx="381001" cy="215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F03675-2C01-5644-92D4-A8AA2C5C5738}"/>
              </a:ext>
            </a:extLst>
          </p:cNvPr>
          <p:cNvSpPr/>
          <p:nvPr/>
        </p:nvSpPr>
        <p:spPr>
          <a:xfrm rot="10800000">
            <a:off x="5391227" y="6047605"/>
            <a:ext cx="372533" cy="208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DE165B-A6B4-2449-B18F-0F378130A998}"/>
              </a:ext>
            </a:extLst>
          </p:cNvPr>
          <p:cNvSpPr txBox="1"/>
          <p:nvPr/>
        </p:nvSpPr>
        <p:spPr>
          <a:xfrm>
            <a:off x="2092038" y="6446964"/>
            <a:ext cx="989907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Hare, S. R.; </a:t>
            </a:r>
            <a:r>
              <a:rPr lang="en-US" sz="1600" dirty="0" err="1">
                <a:latin typeface="Raleway" panose="020B0503030101060003" pitchFamily="34" charset="77"/>
              </a:rPr>
              <a:t>Bratholm</a:t>
            </a:r>
            <a:r>
              <a:rPr lang="en-US" sz="1600" dirty="0">
                <a:latin typeface="Raleway" panose="020B0503030101060003" pitchFamily="34" charset="77"/>
              </a:rPr>
              <a:t>, L.; </a:t>
            </a:r>
            <a:r>
              <a:rPr lang="en-US" sz="1600" dirty="0" err="1">
                <a:latin typeface="Raleway" panose="020B0503030101060003" pitchFamily="34" charset="77"/>
              </a:rPr>
              <a:t>Glowacki</a:t>
            </a:r>
            <a:r>
              <a:rPr lang="en-US" sz="1600" dirty="0">
                <a:latin typeface="Raleway" panose="020B0503030101060003" pitchFamily="34" charset="77"/>
              </a:rPr>
              <a:t>, D. R.; Carpenter, B. K.; </a:t>
            </a:r>
            <a:r>
              <a:rPr lang="en-US" sz="1600" i="1" dirty="0">
                <a:latin typeface="Raleway" panose="020B0503030101060003" pitchFamily="34" charset="77"/>
              </a:rPr>
              <a:t>Manuscript in progress</a:t>
            </a:r>
            <a:r>
              <a:rPr lang="en-US" sz="1600" dirty="0">
                <a:latin typeface="Raleway" panose="020B0503030101060003" pitchFamily="34" charset="77"/>
              </a:rPr>
              <a:t>.</a:t>
            </a:r>
            <a:endParaRPr lang="en-US" sz="2000" dirty="0">
              <a:latin typeface="Raleway" panose="020B0503030101060003" pitchFamily="34" charset="77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730807-8AAA-6C4A-887B-01A80F97D987}"/>
              </a:ext>
            </a:extLst>
          </p:cNvPr>
          <p:cNvSpPr txBox="1"/>
          <p:nvPr/>
        </p:nvSpPr>
        <p:spPr>
          <a:xfrm>
            <a:off x="337164" y="160796"/>
            <a:ext cx="579859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Raleway" panose="020B0503030101060003" pitchFamily="34" charset="77"/>
                <a:cs typeface="Krub" pitchFamily="2" charset="-34"/>
              </a:rPr>
              <a:t>Dimensionality Reduction Output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Raleway" panose="020B0503030101060003" pitchFamily="34" charset="77"/>
              <a:cs typeface="Helvetic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3C13A5-510F-1742-A31D-D077DCC3BF82}"/>
              </a:ext>
            </a:extLst>
          </p:cNvPr>
          <p:cNvSpPr/>
          <p:nvPr/>
        </p:nvSpPr>
        <p:spPr>
          <a:xfrm>
            <a:off x="991414" y="3594994"/>
            <a:ext cx="7320247" cy="2905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9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44" grpId="0"/>
      <p:bldP spid="45" grpId="0" animBg="1"/>
      <p:bldP spid="45" grpId="1" animBg="1"/>
      <p:bldP spid="46" grpId="0" animBg="1"/>
      <p:bldP spid="46" grpId="1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240</Words>
  <Application>Microsoft Macintosh PowerPoint</Application>
  <PresentationFormat>Widescreen</PresentationFormat>
  <Paragraphs>63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Raleway</vt:lpstr>
      <vt:lpstr>Office Theme</vt:lpstr>
      <vt:lpstr>Dimensionality Reduction  Using sci-kit learn</vt:lpstr>
      <vt:lpstr>Principal Component Analysis Visualization</vt:lpstr>
      <vt:lpstr>PowerPoint Presentation</vt:lpstr>
      <vt:lpstr>Malonaldehyde H+-transfer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 Using sci-kit learn</dc:title>
  <dc:creator>Stephanie Hare</dc:creator>
  <cp:lastModifiedBy>Stephanie Hare</cp:lastModifiedBy>
  <cp:revision>2</cp:revision>
  <dcterms:created xsi:type="dcterms:W3CDTF">2019-05-08T18:00:35Z</dcterms:created>
  <dcterms:modified xsi:type="dcterms:W3CDTF">2019-05-08T18:10:15Z</dcterms:modified>
</cp:coreProperties>
</file>